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85" r:id="rId22"/>
    <p:sldId id="286" r:id="rId23"/>
    <p:sldId id="287" r:id="rId24"/>
    <p:sldId id="276" r:id="rId25"/>
    <p:sldId id="288" r:id="rId26"/>
    <p:sldId id="289" r:id="rId27"/>
    <p:sldId id="277" r:id="rId28"/>
    <p:sldId id="278" r:id="rId29"/>
    <p:sldId id="279" r:id="rId30"/>
    <p:sldId id="280" r:id="rId31"/>
    <p:sldId id="291" r:id="rId32"/>
    <p:sldId id="281" r:id="rId33"/>
    <p:sldId id="282" r:id="rId34"/>
    <p:sldId id="290" r:id="rId35"/>
    <p:sldId id="283" r:id="rId36"/>
    <p:sldId id="292" r:id="rId37"/>
    <p:sldId id="293" r:id="rId38"/>
    <p:sldId id="295" r:id="rId39"/>
    <p:sldId id="294" r:id="rId40"/>
    <p:sldId id="296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5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16.04.2013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Транспортный уровень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Компьютерные сети и протоколы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925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Тройное рукопожатие</a:t>
            </a:r>
            <a:endParaRPr lang="ru-RU" dirty="0"/>
          </a:p>
        </p:txBody>
      </p:sp>
      <p:pic>
        <p:nvPicPr>
          <p:cNvPr id="7170" name="Picture 2" descr="\\VBOXSVR\kirill\vb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24744"/>
            <a:ext cx="55340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57200" y="1340769"/>
            <a:ext cx="3034680" cy="491795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32 бита порядковый номер сообщения</a:t>
            </a:r>
          </a:p>
          <a:p>
            <a:r>
              <a:rPr lang="ru-RU" dirty="0" smtClean="0"/>
              <a:t>Метка времени для решения проблем «быстрых» линий передачи – </a:t>
            </a:r>
            <a:r>
              <a:rPr lang="en-US" dirty="0" smtClean="0"/>
              <a:t>PAWS (Protection Against Wrapped Sequence numbers), RFC 1323</a:t>
            </a:r>
          </a:p>
          <a:p>
            <a:r>
              <a:rPr lang="en-US" dirty="0" smtClean="0"/>
              <a:t>RFC 1323 </a:t>
            </a:r>
            <a:r>
              <a:rPr lang="ru-RU" dirty="0" smtClean="0"/>
              <a:t>имеет проблемы с безопасностью – возможна инициализация ложного соединения</a:t>
            </a:r>
          </a:p>
          <a:p>
            <a:r>
              <a:rPr lang="ru-RU" dirty="0" smtClean="0"/>
              <a:t>Использование псевдослучайных чисел вместо </a:t>
            </a:r>
            <a:r>
              <a:rPr lang="ru-RU" smtClean="0"/>
              <a:t>меток времени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91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Разрыв соединения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Ассиметричный разрыв соединения</a:t>
            </a:r>
          </a:p>
          <a:p>
            <a:pPr lvl="1"/>
            <a:r>
              <a:rPr lang="ru-RU" dirty="0" smtClean="0"/>
              <a:t>Аналогично телефонному разговору</a:t>
            </a:r>
          </a:p>
          <a:p>
            <a:r>
              <a:rPr lang="ru-RU" dirty="0" smtClean="0"/>
              <a:t>Симметричный разрыв соединения</a:t>
            </a:r>
          </a:p>
          <a:p>
            <a:pPr lvl="1"/>
            <a:r>
              <a:rPr lang="ru-RU" dirty="0" smtClean="0"/>
              <a:t>Соединение рассматривается в виде пары однонаправленных соединений</a:t>
            </a:r>
          </a:p>
          <a:p>
            <a:pPr lvl="1"/>
            <a:r>
              <a:rPr lang="ru-RU" dirty="0" smtClean="0"/>
              <a:t>Подходит для случая фиксированного объема данных для передачи: каждая сторона точно знает, когда данные заканчиваются</a:t>
            </a:r>
          </a:p>
          <a:p>
            <a:r>
              <a:rPr lang="ru-RU" dirty="0" smtClean="0"/>
              <a:t>Ассиметричный разрыв может привести к потере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444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Разрыв соединения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762872" cy="254888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CR – </a:t>
            </a:r>
            <a:r>
              <a:rPr lang="ru-RU" dirty="0" smtClean="0"/>
              <a:t>запрос на открытие соединения</a:t>
            </a:r>
            <a:endParaRPr lang="en-US" dirty="0" smtClean="0"/>
          </a:p>
          <a:p>
            <a:r>
              <a:rPr lang="en-US" dirty="0" smtClean="0"/>
              <a:t>ACC</a:t>
            </a:r>
            <a:r>
              <a:rPr lang="ru-RU" dirty="0" smtClean="0"/>
              <a:t> -- </a:t>
            </a:r>
            <a:r>
              <a:rPr lang="en-US" dirty="0" smtClean="0"/>
              <a:t>Accept</a:t>
            </a:r>
          </a:p>
          <a:p>
            <a:r>
              <a:rPr lang="en-US" dirty="0" smtClean="0"/>
              <a:t>DATA – </a:t>
            </a:r>
            <a:r>
              <a:rPr lang="ru-RU" dirty="0" smtClean="0"/>
              <a:t>передача данных с возможными потерями</a:t>
            </a:r>
            <a:endParaRPr lang="en-US" dirty="0" smtClean="0"/>
          </a:p>
          <a:p>
            <a:r>
              <a:rPr lang="en-US" dirty="0" smtClean="0"/>
              <a:t>DR</a:t>
            </a:r>
            <a:r>
              <a:rPr lang="ru-RU" dirty="0" smtClean="0"/>
              <a:t> – </a:t>
            </a:r>
            <a:r>
              <a:rPr lang="en-US" dirty="0" smtClean="0"/>
              <a:t>Disconnection request</a:t>
            </a:r>
            <a:endParaRPr lang="ru-RU" dirty="0"/>
          </a:p>
        </p:txBody>
      </p:sp>
      <p:pic>
        <p:nvPicPr>
          <p:cNvPr id="1026" name="Picture 2" descr="D:\qw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40768"/>
            <a:ext cx="3744416" cy="285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йфяйф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65104"/>
            <a:ext cx="54197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5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Разрыв соединения</a:t>
            </a:r>
            <a:endParaRPr lang="ru-RU" dirty="0"/>
          </a:p>
        </p:txBody>
      </p:sp>
      <p:pic>
        <p:nvPicPr>
          <p:cNvPr id="1026" name="Picture 2" descr="\\VBOXSVR\kirill\йцйцйцйц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46" y="1340768"/>
            <a:ext cx="4749318" cy="504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79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Контроль ошибок и управление потоком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ru-RU" dirty="0" smtClean="0"/>
              <a:t>Что мы помним о канальном уровне?</a:t>
            </a:r>
          </a:p>
          <a:p>
            <a:r>
              <a:rPr lang="ru-RU" dirty="0" smtClean="0"/>
              <a:t>Каждый кадр содержит код с обнаружением ошибок (</a:t>
            </a:r>
            <a:r>
              <a:rPr lang="en-US" dirty="0" smtClean="0"/>
              <a:t>CRC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Кадр содержит идентификационный номер и передается отправителем до тех пор, пока на него не будет получено подтверждение (</a:t>
            </a:r>
            <a:r>
              <a:rPr lang="en-US" dirty="0" smtClean="0"/>
              <a:t>ARQ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>
                <a:solidFill>
                  <a:srgbClr val="FF0000"/>
                </a:solidFill>
              </a:rPr>
              <a:t>(!!!)</a:t>
            </a:r>
            <a:r>
              <a:rPr lang="ru-RU" dirty="0" smtClean="0"/>
              <a:t> Число кадров, передаваемых отправителем в любой момент времени, ограничено. Большой размер окна позволяет оптимизировать работу протоколов для быстрых и длинных линий</a:t>
            </a:r>
          </a:p>
          <a:p>
            <a:r>
              <a:rPr lang="ru-RU" dirty="0" smtClean="0"/>
              <a:t>Протоколы скользящего окна позволяют организовать двунаправленную передачу</a:t>
            </a:r>
          </a:p>
          <a:p>
            <a:pPr marL="0" indent="0">
              <a:buNone/>
            </a:pPr>
            <a:r>
              <a:rPr lang="ru-RU" u="sng" dirty="0" smtClean="0"/>
              <a:t>Можно ли все это перенести на транспортный уровень?</a:t>
            </a:r>
            <a:endParaRPr lang="ru-RU" u="sng" dirty="0"/>
          </a:p>
        </p:txBody>
      </p:sp>
    </p:spTree>
    <p:extLst>
      <p:ext uri="{BB962C8B-B14F-4D97-AF65-F5344CB8AC3E}">
        <p14:creationId xmlns:p14="http://schemas.microsoft.com/office/powerpoint/2010/main" val="4269315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Организация потока данных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ru-RU" dirty="0" smtClean="0"/>
                  <a:t>Сквозная проверка сегментов (</a:t>
                </a:r>
                <a:r>
                  <a:rPr lang="en-US" dirty="0" smtClean="0"/>
                  <a:t>end-to-end </a:t>
                </a:r>
                <a:r>
                  <a:rPr lang="ru-RU" dirty="0" smtClean="0"/>
                  <a:t>принцип) необходима для корректной работы транспортного уровня, т.к. возможны искажения внутри маршрутизаторов</a:t>
                </a:r>
              </a:p>
              <a:p>
                <a:r>
                  <a:rPr lang="ru-RU" dirty="0" smtClean="0"/>
                  <a:t>Для </a:t>
                </a:r>
                <a:r>
                  <a:rPr lang="en-US" dirty="0" smtClean="0"/>
                  <a:t>TCP </a:t>
                </a:r>
                <a:r>
                  <a:rPr lang="ru-RU" dirty="0" smtClean="0"/>
                  <a:t> в большинстве случаев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×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r>
                      <a:rPr lang="en-US" b="0" i="1" smtClean="0">
                        <a:latin typeface="Cambria Math"/>
                      </a:rPr>
                      <m:t>≫</m:t>
                    </m:r>
                    <m:r>
                      <a:rPr lang="en-US" b="0" i="1" smtClean="0">
                        <a:latin typeface="Cambria Math"/>
                      </a:rPr>
                      <m:t>𝑆𝑒𝑔𝑚𝑒𝑛𝑡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𝑆𝑖𝑧𝑒</m:t>
                    </m:r>
                  </m:oMath>
                </a14:m>
                <a:r>
                  <a:rPr lang="ru-RU" b="0" dirty="0" smtClean="0"/>
                  <a:t>, то есть необходимо использовать окна больших размеров</a:t>
                </a:r>
                <a:endParaRPr lang="en-US" b="0" dirty="0" smtClean="0"/>
              </a:p>
              <a:p>
                <a:r>
                  <a:rPr lang="ru-RU" dirty="0" smtClean="0"/>
                  <a:t>Политика буферизации</a:t>
                </a:r>
              </a:p>
              <a:p>
                <a:pPr lvl="1"/>
                <a:r>
                  <a:rPr lang="ru-RU" dirty="0" smtClean="0"/>
                  <a:t>Буферизация у отправителя и у получателя</a:t>
                </a:r>
              </a:p>
              <a:p>
                <a:pPr lvl="1"/>
                <a:r>
                  <a:rPr lang="ru-RU" dirty="0" smtClean="0"/>
                  <a:t>Динамическое или статическое выделение памяти</a:t>
                </a:r>
              </a:p>
              <a:p>
                <a:pPr lvl="1"/>
                <a:r>
                  <a:rPr lang="ru-RU" dirty="0" smtClean="0"/>
                  <a:t>Структуры данных, определяющие буферы (фиксированный или переменный размеры, циклические буферы)</a:t>
                </a:r>
              </a:p>
              <a:p>
                <a:r>
                  <a:rPr lang="ru-RU" dirty="0" smtClean="0"/>
                  <a:t>Буферизацию необходимо отделить от подтверждений, т.к. окно получателя фактически имеет переменный размер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328592"/>
              </a:xfrm>
              <a:blipFill rotWithShape="1">
                <a:blip r:embed="rId2"/>
                <a:stretch>
                  <a:fillRect l="-1037" t="-2059" r="-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79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управления окном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98883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Хост А запрашивает 8 буферов, но получает 4</a:t>
            </a:r>
          </a:p>
          <a:p>
            <a:r>
              <a:rPr lang="ru-RU" dirty="0" smtClean="0"/>
              <a:t>На шаге 6 хост А получает подтверждения, после чего может послать еще три сегмента</a:t>
            </a:r>
          </a:p>
          <a:p>
            <a:r>
              <a:rPr lang="ru-RU" dirty="0"/>
              <a:t>Потеря управляющей информации </a:t>
            </a:r>
            <a:r>
              <a:rPr lang="ru-RU" dirty="0" smtClean="0"/>
              <a:t>критична (шаг 5)</a:t>
            </a:r>
          </a:p>
          <a:p>
            <a:r>
              <a:rPr lang="ru-RU" dirty="0" smtClean="0"/>
              <a:t>На шаге 9 у А срабатывает таймер на повторную передачу</a:t>
            </a:r>
          </a:p>
        </p:txBody>
      </p:sp>
      <p:pic>
        <p:nvPicPr>
          <p:cNvPr id="1026" name="Picture 2" descr="\\VBOXSVR\kirill\Загрузки\фотография (1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20" y="2897560"/>
            <a:ext cx="7177216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1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Как управлять окном? (</a:t>
            </a:r>
            <a:r>
              <a:rPr lang="en-US" dirty="0" err="1" smtClean="0"/>
              <a:t>Belsnes</a:t>
            </a:r>
            <a:r>
              <a:rPr lang="en-US" dirty="0" smtClean="0"/>
              <a:t>, 1975</a:t>
            </a:r>
            <a:r>
              <a:rPr lang="ru-RU" dirty="0" smtClean="0"/>
              <a:t>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ru-RU" dirty="0" smtClean="0"/>
                  <a:t>Динамическая настройка размеров окна исходя из пропускной способности сети</a:t>
                </a:r>
              </a:p>
              <a:p>
                <a:r>
                  <a:rPr lang="ru-RU" dirty="0" smtClean="0"/>
                  <a:t>Если сеть способна обработать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</m:oMath>
                </a14:m>
                <a:r>
                  <a:rPr lang="ru-RU" dirty="0" smtClean="0"/>
                  <a:t> сегментов в секунду, а время цикла передачи составляет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(</a:t>
                </a:r>
                <a:r>
                  <a:rPr lang="ru-RU" dirty="0" smtClean="0"/>
                  <a:t>включая передачу, распространение, ожидание в очередях, т.д.</a:t>
                </a:r>
                <a:r>
                  <a:rPr lang="en-US" dirty="0" smtClean="0"/>
                  <a:t>)</a:t>
                </a:r>
                <a:r>
                  <a:rPr lang="ru-RU" dirty="0" smtClean="0"/>
                  <a:t>, то размер окна отправителя должен быть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𝑐</m:t>
                    </m:r>
                    <m:r>
                      <a:rPr lang="en-US" b="0" i="1" dirty="0" smtClean="0">
                        <a:latin typeface="Cambria Math"/>
                      </a:rPr>
                      <m:t>×</m:t>
                    </m:r>
                    <m:r>
                      <a:rPr lang="en-US" i="1" dirty="0" smtClean="0">
                        <a:latin typeface="Cambria Math"/>
                      </a:rPr>
                      <m:t>𝑟</m:t>
                    </m:r>
                  </m:oMath>
                </a14:m>
                <a:endParaRPr lang="en-US" dirty="0" smtClean="0"/>
              </a:p>
              <a:p>
                <a:r>
                  <a:rPr lang="ru-RU" dirty="0" smtClean="0"/>
                  <a:t>Размер окна приходится изменять достаточно часто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296" b="-12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28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Мультиплексирование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Использование одного сетевого адреса многими соединениями – слева</a:t>
            </a:r>
          </a:p>
          <a:p>
            <a:r>
              <a:rPr lang="ru-RU" dirty="0" smtClean="0"/>
              <a:t>Объединение нескольких медленных каналов в один быстрый (</a:t>
            </a:r>
            <a:r>
              <a:rPr lang="en-US" dirty="0" smtClean="0"/>
              <a:t>STCP</a:t>
            </a:r>
            <a:r>
              <a:rPr lang="ru-RU" dirty="0" smtClean="0"/>
              <a:t>)</a:t>
            </a:r>
            <a:r>
              <a:rPr lang="en-US" dirty="0" smtClean="0"/>
              <a:t> – </a:t>
            </a:r>
            <a:r>
              <a:rPr lang="ru-RU" dirty="0" smtClean="0"/>
              <a:t>справа</a:t>
            </a:r>
            <a:endParaRPr lang="ru-RU" dirty="0"/>
          </a:p>
        </p:txBody>
      </p:sp>
      <p:pic>
        <p:nvPicPr>
          <p:cNvPr id="2050" name="Picture 2" descr="\\VBOXSVR\kirill\Загрузки\фотография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23" y="3717033"/>
            <a:ext cx="6296821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77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Восстановление после сбоев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8768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S1 – </a:t>
            </a:r>
            <a:r>
              <a:rPr lang="ru-RU" dirty="0" smtClean="0"/>
              <a:t>один неподтвержденный сегмент</a:t>
            </a:r>
          </a:p>
          <a:p>
            <a:r>
              <a:rPr lang="en-US" dirty="0" smtClean="0"/>
              <a:t>S0 – </a:t>
            </a:r>
            <a:r>
              <a:rPr lang="ru-RU" dirty="0" smtClean="0"/>
              <a:t>ни одного подтвержденного сегмента</a:t>
            </a:r>
          </a:p>
          <a:p>
            <a:r>
              <a:rPr lang="ru-RU" dirty="0" smtClean="0"/>
              <a:t>Сбой </a:t>
            </a:r>
            <a:r>
              <a:rPr lang="en-US" dirty="0"/>
              <a:t> </a:t>
            </a:r>
            <a:r>
              <a:rPr lang="en-US" dirty="0" smtClean="0"/>
              <a:t>C </a:t>
            </a:r>
            <a:r>
              <a:rPr lang="ru-RU" dirty="0" smtClean="0"/>
              <a:t>возможен после отправки подтверждения </a:t>
            </a:r>
            <a:r>
              <a:rPr lang="en-US" dirty="0" smtClean="0"/>
              <a:t>A</a:t>
            </a:r>
            <a:r>
              <a:rPr lang="ru-RU" dirty="0" smtClean="0"/>
              <a:t> но до передачи данных транспортному уровню</a:t>
            </a:r>
            <a:r>
              <a:rPr lang="en-US" dirty="0" smtClean="0"/>
              <a:t> W</a:t>
            </a:r>
          </a:p>
          <a:p>
            <a:r>
              <a:rPr lang="ru-RU" dirty="0" smtClean="0"/>
              <a:t>Скобки означают, что событие может не произойти</a:t>
            </a:r>
          </a:p>
          <a:p>
            <a:pPr marL="0" indent="0" algn="ctr">
              <a:buNone/>
            </a:pPr>
            <a:r>
              <a:rPr lang="ru-RU" u="sng" dirty="0" smtClean="0"/>
              <a:t>Нужны сквозные подтверждения</a:t>
            </a:r>
            <a:endParaRPr lang="ru-RU" u="sng" dirty="0"/>
          </a:p>
        </p:txBody>
      </p:sp>
      <p:pic>
        <p:nvPicPr>
          <p:cNvPr id="3074" name="Picture 2" descr="\\VBOXSVR\kirill\Загрузки\фотография (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87881"/>
            <a:ext cx="6912767" cy="334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6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Транспортные сервисы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19256" cy="2188839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Выполняются только оконечными устройствами</a:t>
            </a:r>
          </a:p>
          <a:p>
            <a:r>
              <a:rPr lang="ru-RU" dirty="0" smtClean="0"/>
              <a:t>Ориентированы (гарантированно надежный сервис) на соединение</a:t>
            </a:r>
          </a:p>
          <a:p>
            <a:r>
              <a:rPr lang="ru-RU" dirty="0" smtClean="0"/>
              <a:t>Не ориентированы на соединение</a:t>
            </a:r>
          </a:p>
          <a:p>
            <a:r>
              <a:rPr lang="ru-RU" dirty="0" smtClean="0"/>
              <a:t>Точно описанный и простой интерфейс прикладному уровню</a:t>
            </a:r>
            <a:endParaRPr lang="ru-RU" dirty="0"/>
          </a:p>
        </p:txBody>
      </p:sp>
      <p:pic>
        <p:nvPicPr>
          <p:cNvPr id="1026" name="Picture 2" descr="\\VBOXSVR\kirill\PTDC00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861048"/>
            <a:ext cx="4743450" cy="27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Контроль перегрузки</a:t>
            </a:r>
            <a:r>
              <a:rPr lang="en-US" dirty="0" smtClean="0"/>
              <a:t> –</a:t>
            </a:r>
            <a:r>
              <a:rPr lang="ru-RU" dirty="0" smtClean="0"/>
              <a:t>требования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6752"/>
                <a:ext cx="8229600" cy="331236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ru-RU" dirty="0" smtClean="0"/>
                  <a:t>Равноправие конкурирующих транспортных систем и быстро отслеживать изменения в запросах на выделение ресурсов</a:t>
                </a:r>
              </a:p>
              <a:p>
                <a:r>
                  <a:rPr lang="ru-RU" dirty="0" smtClean="0"/>
                  <a:t>Использование всей пропускной способности сети без перегрузок</a:t>
                </a:r>
              </a:p>
              <a:p>
                <a:pPr marL="0" indent="0">
                  <a:buNone/>
                </a:pPr>
                <a:r>
                  <a:rPr lang="en-US" dirty="0" err="1" smtClean="0"/>
                  <a:t>Goodput</a:t>
                </a:r>
                <a:r>
                  <a:rPr lang="en-US" dirty="0" smtClean="0"/>
                  <a:t> – </a:t>
                </a:r>
                <a:r>
                  <a:rPr lang="ru-RU" dirty="0" smtClean="0"/>
                  <a:t>эффективная пропускная способность (объем полезно передаваемых данных)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6752"/>
                <a:ext cx="8229600" cy="3312369"/>
              </a:xfrm>
              <a:blipFill rotWithShape="1">
                <a:blip r:embed="rId2"/>
                <a:stretch>
                  <a:fillRect l="-1185" t="-3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\\VBOXSVR\kirill\Загрузки\фотография (7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04" y="4384303"/>
            <a:ext cx="5636626" cy="24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81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Равнодоступность по </a:t>
            </a:r>
            <a:r>
              <a:rPr lang="ru-RU" dirty="0" err="1" smtClean="0"/>
              <a:t>максиминному</a:t>
            </a:r>
            <a:r>
              <a:rPr lang="ru-RU" dirty="0" smtClean="0"/>
              <a:t> критерию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6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Как определить равноправие при наличии непересекающихся маршрутов?</a:t>
            </a:r>
          </a:p>
          <a:p>
            <a:r>
              <a:rPr lang="ru-RU" dirty="0" smtClean="0"/>
              <a:t>Как максимизировать эффективность при установленных критериях справедливости?</a:t>
            </a:r>
          </a:p>
          <a:p>
            <a:pPr marL="0" indent="0">
              <a:buNone/>
            </a:pPr>
            <a:r>
              <a:rPr lang="ru-RU" dirty="0" err="1" smtClean="0"/>
              <a:t>Максиминный</a:t>
            </a:r>
            <a:r>
              <a:rPr lang="ru-RU" dirty="0" smtClean="0"/>
              <a:t> критерий: увеличение пропускной способности потока невозможно без уменьшения ее для других</a:t>
            </a:r>
            <a:endParaRPr lang="ru-RU" dirty="0"/>
          </a:p>
        </p:txBody>
      </p:sp>
      <p:pic>
        <p:nvPicPr>
          <p:cNvPr id="5122" name="Picture 2" descr="\\VBOXSVR\kirill\Загрузки\фотография (6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917678"/>
            <a:ext cx="5431749" cy="163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06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Сходимость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08720"/>
          </a:xfrm>
        </p:spPr>
        <p:txBody>
          <a:bodyPr/>
          <a:lstStyle/>
          <a:p>
            <a:r>
              <a:rPr lang="ru-RU" dirty="0" smtClean="0"/>
              <a:t>Быстрое приведение к справедливому и эффективному решению</a:t>
            </a:r>
            <a:endParaRPr lang="ru-RU" dirty="0"/>
          </a:p>
        </p:txBody>
      </p:sp>
      <p:pic>
        <p:nvPicPr>
          <p:cNvPr id="6146" name="Picture 2" descr="\\VBOXSVR\kirill\Загрузки\фотография (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08920"/>
            <a:ext cx="8638206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0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Регулирование скорости отправки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Явная точная обратная связь – информирование источника о возможной скорости отправки</a:t>
            </a:r>
          </a:p>
          <a:p>
            <a:r>
              <a:rPr lang="ru-RU" dirty="0" smtClean="0"/>
              <a:t>Явная неточная схема – использование </a:t>
            </a:r>
            <a:r>
              <a:rPr lang="en-US" dirty="0" smtClean="0"/>
              <a:t>ECN (Explicit Congestion </a:t>
            </a:r>
            <a:r>
              <a:rPr lang="en-US" dirty="0" err="1" smtClean="0"/>
              <a:t>Notifitation</a:t>
            </a:r>
            <a:r>
              <a:rPr lang="en-US" dirty="0" smtClean="0"/>
              <a:t>)</a:t>
            </a:r>
          </a:p>
          <a:p>
            <a:r>
              <a:rPr lang="ru-RU" dirty="0" smtClean="0"/>
              <a:t>Изменение </a:t>
            </a:r>
            <a:r>
              <a:rPr lang="en-US" dirty="0" smtClean="0"/>
              <a:t>RTT </a:t>
            </a:r>
            <a:r>
              <a:rPr lang="ru-RU" dirty="0" smtClean="0"/>
              <a:t>в </a:t>
            </a:r>
            <a:r>
              <a:rPr lang="en-US" dirty="0" smtClean="0"/>
              <a:t>TCP </a:t>
            </a:r>
            <a:r>
              <a:rPr lang="ru-RU" dirty="0" smtClean="0"/>
              <a:t>позволяет управлять скоростью передачи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2945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Регулирование скорости отправки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35975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Как регулировать скорость отправки, чтобы получить требуемую пропускную способность?</a:t>
            </a:r>
          </a:p>
          <a:p>
            <a:r>
              <a:rPr lang="ru-RU" dirty="0" smtClean="0"/>
              <a:t>Самый распространенный способ – </a:t>
            </a:r>
            <a:r>
              <a:rPr lang="en-US" dirty="0" smtClean="0"/>
              <a:t>drop-tail queue, RED</a:t>
            </a:r>
          </a:p>
          <a:p>
            <a:r>
              <a:rPr lang="ru-RU" dirty="0" smtClean="0"/>
              <a:t>Потеря пакета (срабатывание тайм-аута) всегда обрабатывается как </a:t>
            </a:r>
            <a:r>
              <a:rPr lang="ru-RU" u="sng" dirty="0" smtClean="0"/>
              <a:t>перегрузка </a:t>
            </a:r>
            <a:r>
              <a:rPr lang="en-US" u="sng" dirty="0" smtClean="0"/>
              <a:t>(wireless???)</a:t>
            </a:r>
            <a:endParaRPr lang="ru-RU" u="sng" dirty="0"/>
          </a:p>
        </p:txBody>
      </p:sp>
      <p:pic>
        <p:nvPicPr>
          <p:cNvPr id="7170" name="Picture 2" descr="\\VBOXSVR\kirill\Загрузки\фотография (4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17" y="3936176"/>
            <a:ext cx="3701752" cy="292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4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Сигналы контроля насыщения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5644236"/>
              </p:ext>
            </p:extLst>
          </p:nvPr>
        </p:nvGraphicFramePr>
        <p:xfrm>
          <a:off x="467544" y="1556795"/>
          <a:ext cx="8229600" cy="4536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536"/>
                <a:gridCol w="3960440"/>
                <a:gridCol w="1224136"/>
                <a:gridCol w="1306488"/>
              </a:tblGrid>
              <a:tr h="648072">
                <a:tc>
                  <a:txBody>
                    <a:bodyPr/>
                    <a:lstStyle/>
                    <a:p>
                      <a:r>
                        <a:rPr lang="ru-RU" dirty="0" smtClean="0"/>
                        <a:t>Протокол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Сигнал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Явный?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Точный?</a:t>
                      </a:r>
                      <a:endParaRPr lang="ru-RU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XCN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Скорость, которую следует использовать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TCP+ECN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Предупреждение о перегрузке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Нет</a:t>
                      </a:r>
                      <a:endParaRPr lang="ru-RU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FAST 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Сквозная задержка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Compound</a:t>
                      </a:r>
                      <a:r>
                        <a:rPr lang="en-US" baseline="0" dirty="0" smtClean="0"/>
                        <a:t> 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Потеря пакетов</a:t>
                      </a:r>
                      <a:r>
                        <a:rPr lang="ru-RU" baseline="0" dirty="0" smtClean="0"/>
                        <a:t> и сквозная задержка</a:t>
                      </a:r>
                      <a:endParaRPr lang="ru-R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Да</a:t>
                      </a:r>
                      <a:endParaRPr lang="ru-RU" dirty="0"/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CUBIC 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Потеря пакетов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</a:tr>
              <a:tr h="648072">
                <a:tc>
                  <a:txBody>
                    <a:bodyPr/>
                    <a:lstStyle/>
                    <a:p>
                      <a:r>
                        <a:rPr lang="en-US" dirty="0" smtClean="0"/>
                        <a:t>TCP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Потеря пакетов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Нет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820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Additive Increase Multiplicative Decrease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Эффективное вычисление рабочего режима с учетом идеи равнодоступности</a:t>
            </a:r>
          </a:p>
          <a:p>
            <a:r>
              <a:rPr lang="ru-RU" smtClean="0"/>
              <a:t>Мультипликативное </a:t>
            </a:r>
            <a:r>
              <a:rPr lang="ru-RU" dirty="0" smtClean="0"/>
              <a:t>уменьшение – колебания вдоль прямой эффективности («смотрим» в начало координат)</a:t>
            </a:r>
          </a:p>
          <a:p>
            <a:r>
              <a:rPr lang="ru-RU" dirty="0" smtClean="0"/>
              <a:t>Аддитивное увеличение («смотрим» под 45 градусов)</a:t>
            </a:r>
          </a:p>
          <a:p>
            <a:endParaRPr lang="ru-RU" dirty="0"/>
          </a:p>
        </p:txBody>
      </p:sp>
      <p:pic>
        <p:nvPicPr>
          <p:cNvPr id="8194" name="Picture 2" descr="\\VBOXSVR\kirill\Загрузки\фотография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417900"/>
            <a:ext cx="7488832" cy="34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61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Проблемы в беспроводных сетях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Потеря сообщения возможна даже в пустой сети, однако будет восприниматься как перегрузка</a:t>
            </a:r>
          </a:p>
          <a:p>
            <a:r>
              <a:rPr lang="ru-RU" dirty="0" smtClean="0"/>
              <a:t>Скорость передачи может существенно снизиться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13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TCP</a:t>
            </a:r>
            <a:r>
              <a:rPr lang="ru-RU" dirty="0" smtClean="0"/>
              <a:t>: требования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Устойчивость к существенно изменчивому времени доставки</a:t>
            </a:r>
          </a:p>
          <a:p>
            <a:r>
              <a:rPr lang="ru-RU" dirty="0" smtClean="0"/>
              <a:t>Работоспособность в сети с различными значениями </a:t>
            </a:r>
            <a:r>
              <a:rPr lang="en-US" dirty="0" smtClean="0"/>
              <a:t>PDU</a:t>
            </a:r>
            <a:endParaRPr lang="en-US" dirty="0"/>
          </a:p>
          <a:p>
            <a:r>
              <a:rPr lang="ru-RU" dirty="0" smtClean="0"/>
              <a:t>Предоставление надежного потока байтов</a:t>
            </a:r>
          </a:p>
          <a:p>
            <a:r>
              <a:rPr lang="ru-RU" dirty="0" smtClean="0"/>
              <a:t>Контроль перегрузки в сети</a:t>
            </a:r>
          </a:p>
          <a:p>
            <a:r>
              <a:rPr lang="ru-RU" dirty="0" smtClean="0"/>
              <a:t>Возможность работы интерактивных приложений</a:t>
            </a:r>
          </a:p>
          <a:p>
            <a:pPr lvl="1"/>
            <a:r>
              <a:rPr lang="ru-RU" dirty="0" smtClean="0"/>
              <a:t>Флаг </a:t>
            </a:r>
            <a:r>
              <a:rPr lang="en-US" dirty="0" smtClean="0"/>
              <a:t>PUSH</a:t>
            </a:r>
          </a:p>
          <a:p>
            <a:pPr lvl="1"/>
            <a:r>
              <a:rPr lang="ru-RU" dirty="0" smtClean="0"/>
              <a:t>Флаг </a:t>
            </a:r>
            <a:r>
              <a:rPr lang="en-US" dirty="0" smtClean="0"/>
              <a:t>URGENT</a:t>
            </a:r>
          </a:p>
        </p:txBody>
      </p:sp>
    </p:spTree>
    <p:extLst>
      <p:ext uri="{BB962C8B-B14F-4D97-AF65-F5344CB8AC3E}">
        <p14:creationId xmlns:p14="http://schemas.microsoft.com/office/powerpoint/2010/main" val="1553137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Заголовок </a:t>
            </a:r>
            <a:r>
              <a:rPr lang="en-US" dirty="0" smtClean="0"/>
              <a:t>TCP</a:t>
            </a:r>
            <a:endParaRPr lang="ru-RU" dirty="0"/>
          </a:p>
        </p:txBody>
      </p:sp>
      <p:pic>
        <p:nvPicPr>
          <p:cNvPr id="4" name="Содержимое 3"/>
          <p:cNvPicPr>
            <a:picLocks noGrp="1" noChangeAspect="1"/>
          </p:cNvPicPr>
          <p:nvPr>
            <p:ph idx="1"/>
          </p:nvPr>
        </p:nvPicPr>
        <p:blipFill>
          <a:blip r:embed="rId2"/>
          <a:srcRect t="5553" b="5553"/>
          <a:stretch>
            <a:fillRect/>
          </a:stretch>
        </p:blipFill>
        <p:spPr>
          <a:xfrm>
            <a:off x="457200" y="1340768"/>
            <a:ext cx="8229600" cy="3816425"/>
          </a:xfr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57200" y="5085184"/>
            <a:ext cx="82296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Контрольная сумма – данные, заголовок и </a:t>
            </a:r>
            <a:r>
              <a:rPr lang="ru-RU" dirty="0" err="1" smtClean="0"/>
              <a:t>псевдозаголовок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829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Интерфейс сервиса с установлением соединения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Основные операции, выполняемые транспортным протоколом</a:t>
            </a:r>
            <a:endParaRPr lang="ru-RU" dirty="0"/>
          </a:p>
        </p:txBody>
      </p:sp>
      <p:pic>
        <p:nvPicPr>
          <p:cNvPr id="2050" name="Picture 2" descr="\\VBOXSVR\kirill\PTDC0026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27746" y="401416"/>
            <a:ext cx="1962274" cy="58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94083" y="4314087"/>
            <a:ext cx="8229600" cy="411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Инкапсуляция</a:t>
            </a:r>
            <a:endParaRPr lang="ru-RU" dirty="0"/>
          </a:p>
        </p:txBody>
      </p:sp>
      <p:pic>
        <p:nvPicPr>
          <p:cNvPr id="2051" name="Picture 3" descr="\\VBOXSVR\kirill\PTDC00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15" y="4832993"/>
            <a:ext cx="5246735" cy="161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4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 соединения в </a:t>
            </a:r>
            <a:r>
              <a:rPr lang="en-US" dirty="0" smtClean="0"/>
              <a:t>TCP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853135"/>
          </a:xfrm>
        </p:spPr>
        <p:txBody>
          <a:bodyPr/>
          <a:lstStyle/>
          <a:p>
            <a:r>
              <a:rPr lang="ru-RU" dirty="0" smtClean="0"/>
              <a:t>Тройное рукопожатие</a:t>
            </a:r>
          </a:p>
          <a:p>
            <a:r>
              <a:rPr lang="ru-RU" dirty="0" smtClean="0"/>
              <a:t>Работает даже в случае одновременного установления соединения</a:t>
            </a:r>
            <a:endParaRPr lang="ru-RU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240" y="1052736"/>
            <a:ext cx="487476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13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Состояния соединения </a:t>
            </a:r>
            <a:r>
              <a:rPr lang="en-US" dirty="0" smtClean="0"/>
              <a:t>CP</a:t>
            </a:r>
            <a:endParaRPr lang="ru-RU" dirty="0"/>
          </a:p>
        </p:txBody>
      </p:sp>
      <p:pic>
        <p:nvPicPr>
          <p:cNvPr id="4" name="Picture 3" descr="D:\lecture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" y="2060848"/>
            <a:ext cx="8688683" cy="38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13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Модель управления </a:t>
            </a:r>
            <a:r>
              <a:rPr lang="en-US" dirty="0" smtClean="0"/>
              <a:t>TCP</a:t>
            </a:r>
            <a:r>
              <a:rPr lang="ru-RU" dirty="0" smtClean="0"/>
              <a:t>-соединением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2746648" cy="2260848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Путь клиента – жирная линия</a:t>
            </a:r>
          </a:p>
          <a:p>
            <a:r>
              <a:rPr lang="ru-RU" dirty="0" smtClean="0"/>
              <a:t>Путь сервера – штриховая линия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412775"/>
            <a:ext cx="5162433" cy="50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1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Скользящее окно </a:t>
            </a:r>
            <a:r>
              <a:rPr lang="en-US" dirty="0" smtClean="0"/>
              <a:t>TCP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 считывании данных из буфера посимвольно запрещается передавать информацию о принимающем окне</a:t>
            </a:r>
            <a:r>
              <a:rPr lang="en-US" dirty="0" smtClean="0"/>
              <a:t> (</a:t>
            </a:r>
            <a:r>
              <a:rPr lang="ru-RU" dirty="0" smtClean="0"/>
              <a:t>Синдром «глупого окна», Кларк</a:t>
            </a:r>
            <a:r>
              <a:rPr lang="en-US" dirty="0" smtClean="0"/>
              <a:t>)</a:t>
            </a:r>
            <a:endParaRPr lang="ru-RU" dirty="0" smtClean="0"/>
          </a:p>
          <a:p>
            <a:r>
              <a:rPr lang="ru-RU" dirty="0" smtClean="0"/>
              <a:t>Алгоритм </a:t>
            </a:r>
            <a:r>
              <a:rPr lang="ru-RU" dirty="0" err="1" smtClean="0"/>
              <a:t>Нагля</a:t>
            </a:r>
            <a:r>
              <a:rPr lang="ru-RU" dirty="0" smtClean="0"/>
              <a:t>: в случае посимвольного заполнения запрет на отправку данных до получения первого подтверждения, данные при этом буферизируются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020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Борьба с перегрузкой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600200"/>
            <a:ext cx="2520280" cy="4925143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Окно получателя</a:t>
            </a:r>
          </a:p>
          <a:p>
            <a:r>
              <a:rPr lang="ru-RU" dirty="0" smtClean="0"/>
              <a:t>Окно перегрузки, изначально 1 сегмент</a:t>
            </a:r>
          </a:p>
          <a:p>
            <a:r>
              <a:rPr lang="ru-RU" dirty="0" smtClean="0"/>
              <a:t>Получение </a:t>
            </a:r>
            <a:r>
              <a:rPr lang="en-US" dirty="0" smtClean="0"/>
              <a:t>n </a:t>
            </a:r>
            <a:r>
              <a:rPr lang="ru-RU" dirty="0" smtClean="0"/>
              <a:t>подтверждений увеличивает окно на </a:t>
            </a:r>
            <a:r>
              <a:rPr lang="en-US" dirty="0" smtClean="0"/>
              <a:t>n</a:t>
            </a:r>
          </a:p>
          <a:p>
            <a:r>
              <a:rPr lang="ru-RU" dirty="0" smtClean="0"/>
              <a:t>Экспоненциальный рост продолжается до некоторого порога</a:t>
            </a:r>
          </a:p>
          <a:p>
            <a:r>
              <a:rPr lang="ru-RU" dirty="0" smtClean="0"/>
              <a:t>После достижения порога – линейный рост</a:t>
            </a:r>
          </a:p>
          <a:p>
            <a:r>
              <a:rPr lang="ru-RU" dirty="0" smtClean="0"/>
              <a:t>При срабатывании таймера – порог уменьшается вдвое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363657"/>
            <a:ext cx="6532572" cy="54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68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1143000"/>
          </a:xfrm>
        </p:spPr>
        <p:txBody>
          <a:bodyPr/>
          <a:lstStyle/>
          <a:p>
            <a:r>
              <a:rPr lang="ru-RU" dirty="0" smtClean="0"/>
              <a:t>Управление таймерами </a:t>
            </a:r>
            <a:r>
              <a:rPr lang="en-US" dirty="0" smtClean="0"/>
              <a:t>TCP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268760"/>
                <a:ext cx="9036496" cy="1728192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0" dirty="0" smtClean="0"/>
                  <a:t>Smoothed RTT: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𝑆𝑅𝑇𝑇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𝑆𝑅𝑇𝑇</m:t>
                    </m:r>
                    <m:r>
                      <a:rPr lang="en-US" b="0" i="1" smtClean="0">
                        <a:latin typeface="Cambria Math"/>
                      </a:rPr>
                      <m:t>+(1−</m:t>
                    </m:r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𝛼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7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8</m:t>
                        </m:r>
                      </m:den>
                    </m:f>
                  </m:oMath>
                </a14:m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RTT Variation: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𝑅𝑇𝑇𝑉𝐴𝑅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𝛽</m:t>
                    </m:r>
                    <m:r>
                      <a:rPr lang="en-US" b="0" i="1" smtClean="0">
                        <a:latin typeface="Cambria Math"/>
                      </a:rPr>
                      <m:t>⋅</m:t>
                    </m:r>
                    <m:r>
                      <a:rPr lang="en-US" b="0" i="1" smtClean="0">
                        <a:latin typeface="Cambria Math"/>
                      </a:rPr>
                      <m:t>𝑅𝑇𝑇𝑉𝐴𝑅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𝑆𝑅𝑇𝑇</m:t>
                        </m:r>
                        <m:r>
                          <a:rPr lang="en-US" b="0" i="1" smtClean="0">
                            <a:latin typeface="Cambria Math"/>
                          </a:rPr>
                          <m:t> −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b="0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𝛽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𝑅𝑇𝑂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𝑆𝑅𝑇𝑇</m:t>
                      </m:r>
                      <m:r>
                        <a:rPr lang="en-US" b="0" i="1" smtClean="0">
                          <a:latin typeface="Cambria Math"/>
                        </a:rPr>
                        <m:t>+4×</m:t>
                      </m:r>
                      <m:r>
                        <a:rPr lang="en-US" b="0" i="1" smtClean="0">
                          <a:latin typeface="Cambria Math"/>
                        </a:rPr>
                        <m:t>𝑅𝑇𝑇𝑉𝐴𝑅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268760"/>
                <a:ext cx="9036496" cy="1728192"/>
              </a:xfrm>
              <a:blipFill rotWithShape="1">
                <a:blip r:embed="rId2"/>
                <a:stretch>
                  <a:fillRect l="-1147" t="-3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D:\lectures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95600"/>
            <a:ext cx="8185419" cy="39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55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реализаций </a:t>
            </a:r>
            <a:r>
              <a:rPr lang="en-US" dirty="0" smtClean="0"/>
              <a:t>TCP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u="sng" dirty="0" smtClean="0"/>
              <a:t>Быстрый повтор.</a:t>
            </a:r>
            <a:r>
              <a:rPr lang="ru-RU" dirty="0" smtClean="0"/>
              <a:t> Дубликат подтверждения – косвенный признак потери пакета (если только разные пакеты не шли разными путями, что редко) Потерян следующий по порядку пакет</a:t>
            </a:r>
          </a:p>
          <a:p>
            <a:r>
              <a:rPr lang="ru-RU" u="sng" dirty="0" smtClean="0"/>
              <a:t>Быстрое восстановление.</a:t>
            </a:r>
            <a:r>
              <a:rPr lang="ru-RU" dirty="0" smtClean="0"/>
              <a:t> Не останавливать учет скорости прихода подтверждений во время быстрого повтора. Выход из режима за один </a:t>
            </a:r>
            <a:r>
              <a:rPr lang="en-US" dirty="0" smtClean="0"/>
              <a:t>RTT, </a:t>
            </a:r>
            <a:r>
              <a:rPr lang="ru-RU" dirty="0" smtClean="0"/>
              <a:t>когда дубликаты подтверждений перестанут приходить сплошным потоком</a:t>
            </a:r>
          </a:p>
          <a:p>
            <a:r>
              <a:rPr lang="ru-RU" u="sng" dirty="0" smtClean="0"/>
              <a:t>Выборочные подтверждения</a:t>
            </a:r>
            <a:r>
              <a:rPr lang="ru-RU" dirty="0" smtClean="0"/>
              <a:t> – до трех диапазонов подтвержденных байт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8878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Вопросы производительности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1124744"/>
            <a:ext cx="8928992" cy="5472608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Измерение производительности сети</a:t>
            </a:r>
            <a:endParaRPr lang="en-US" dirty="0" smtClean="0"/>
          </a:p>
          <a:p>
            <a:pPr lvl="1"/>
            <a:r>
              <a:rPr lang="ru-RU" dirty="0" smtClean="0"/>
              <a:t>Объем и репрезентативность выборки</a:t>
            </a:r>
          </a:p>
          <a:p>
            <a:pPr lvl="1"/>
            <a:r>
              <a:rPr lang="ru-RU" dirty="0" smtClean="0"/>
              <a:t>Отсутствие кэширования</a:t>
            </a:r>
          </a:p>
          <a:p>
            <a:pPr lvl="1"/>
            <a:r>
              <a:rPr lang="ru-RU" dirty="0" smtClean="0"/>
              <a:t>Тестируемая сеть должна быть полностью подконтрольна</a:t>
            </a:r>
          </a:p>
          <a:p>
            <a:pPr lvl="1"/>
            <a:r>
              <a:rPr lang="ru-RU" dirty="0" smtClean="0"/>
              <a:t>Разрешающая способность измерений</a:t>
            </a:r>
          </a:p>
          <a:p>
            <a:pPr lvl="1"/>
            <a:r>
              <a:rPr lang="ru-RU" dirty="0" smtClean="0"/>
              <a:t>Проблема экстраполяции</a:t>
            </a:r>
          </a:p>
          <a:p>
            <a:r>
              <a:rPr lang="ru-RU" dirty="0" smtClean="0"/>
              <a:t>Проектирование хостов для быстрых сетей</a:t>
            </a:r>
          </a:p>
          <a:p>
            <a:pPr lvl="1"/>
            <a:r>
              <a:rPr lang="en-US" dirty="0" smtClean="0"/>
              <a:t>CPU </a:t>
            </a:r>
            <a:r>
              <a:rPr lang="ru-RU" dirty="0" smtClean="0"/>
              <a:t>важнее скорости сети</a:t>
            </a:r>
          </a:p>
          <a:p>
            <a:pPr lvl="1"/>
            <a:r>
              <a:rPr lang="ru-RU" dirty="0" smtClean="0"/>
              <a:t>Накладные расходы заголовков</a:t>
            </a:r>
          </a:p>
          <a:p>
            <a:pPr lvl="1"/>
            <a:r>
              <a:rPr lang="en-US" dirty="0" smtClean="0"/>
              <a:t>Copy-on-Write</a:t>
            </a:r>
          </a:p>
          <a:p>
            <a:pPr lvl="1"/>
            <a:r>
              <a:rPr lang="ru-RU" dirty="0" smtClean="0"/>
              <a:t>Минимизация тайм-аутов и переключений контекста</a:t>
            </a:r>
          </a:p>
          <a:p>
            <a:r>
              <a:rPr lang="ru-RU" dirty="0" smtClean="0"/>
              <a:t>Быстрая обработка сегментов</a:t>
            </a:r>
          </a:p>
          <a:p>
            <a:pPr lvl="1"/>
            <a:r>
              <a:rPr lang="ru-RU" dirty="0" smtClean="0"/>
              <a:t>Почти все поля заголовков одинаковы – хранится «прототип»</a:t>
            </a:r>
          </a:p>
          <a:p>
            <a:pPr lvl="1"/>
            <a:r>
              <a:rPr lang="ru-RU" dirty="0" smtClean="0"/>
              <a:t>Предсказание </a:t>
            </a:r>
            <a:r>
              <a:rPr lang="ru-RU" dirty="0" err="1" smtClean="0"/>
              <a:t>заголовоков</a:t>
            </a:r>
            <a:endParaRPr lang="en-US" dirty="0" smtClean="0"/>
          </a:p>
          <a:p>
            <a:r>
              <a:rPr lang="ru-RU" dirty="0"/>
              <a:t>Компрессия заголовков – </a:t>
            </a:r>
            <a:r>
              <a:rPr lang="en-US" dirty="0"/>
              <a:t>ROHC, </a:t>
            </a:r>
            <a:r>
              <a:rPr lang="en-US" dirty="0" smtClean="0"/>
              <a:t>RFC-5795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0339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Протяженные и быстрые линии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Прокрутка порядковых номеров</a:t>
            </a:r>
          </a:p>
          <a:p>
            <a:r>
              <a:rPr lang="ru-RU" dirty="0" smtClean="0"/>
              <a:t>Необходимость большого размера окна</a:t>
            </a:r>
          </a:p>
          <a:p>
            <a:r>
              <a:rPr lang="ru-RU" dirty="0" smtClean="0"/>
              <a:t>Возврат на </a:t>
            </a:r>
            <a:r>
              <a:rPr lang="en-US" dirty="0" smtClean="0"/>
              <a:t>N </a:t>
            </a:r>
            <a:r>
              <a:rPr lang="ru-RU" dirty="0" smtClean="0"/>
              <a:t> неэффективен</a:t>
            </a:r>
          </a:p>
          <a:p>
            <a:r>
              <a:rPr lang="ru-RU" dirty="0" smtClean="0"/>
              <a:t>Отказ от обратной связи и резервирование ресурсов</a:t>
            </a:r>
            <a:endParaRPr lang="ru-RU" dirty="0"/>
          </a:p>
        </p:txBody>
      </p:sp>
      <p:pic>
        <p:nvPicPr>
          <p:cNvPr id="2050" name="Picture 2" descr="D:\lecture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24944"/>
            <a:ext cx="4896544" cy="383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5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DTN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2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Сквозной путь между получателем и отправителем существует не всегда</a:t>
            </a:r>
          </a:p>
          <a:p>
            <a:r>
              <a:rPr lang="ru-RU" dirty="0" smtClean="0"/>
              <a:t>Промежуточное и длительное хранение «посылок»</a:t>
            </a:r>
          </a:p>
        </p:txBody>
      </p:sp>
      <p:pic>
        <p:nvPicPr>
          <p:cNvPr id="3074" name="Picture 2" descr="D:\lectures\291519main_internet-brow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45024"/>
            <a:ext cx="5046616" cy="275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Сложности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1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Транспортный уровень должен тщательно выбирать значения таймеров</a:t>
            </a:r>
          </a:p>
          <a:p>
            <a:r>
              <a:rPr lang="ru-RU" dirty="0" smtClean="0"/>
              <a:t>Сложности установления и закрытия соединения </a:t>
            </a:r>
            <a:endParaRPr lang="ru-RU" dirty="0"/>
          </a:p>
        </p:txBody>
      </p:sp>
      <p:pic>
        <p:nvPicPr>
          <p:cNvPr id="3074" name="Picture 2" descr="\\VBOXSVR\kirill\qqq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1884"/>
            <a:ext cx="5625081" cy="378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97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en-US" dirty="0" smtClean="0"/>
              <a:t>Bundle RFC 5050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22973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Совместимость с другими уровнями обеспечивается специальным уровнем</a:t>
            </a:r>
          </a:p>
          <a:p>
            <a:r>
              <a:rPr lang="ru-RU" dirty="0" smtClean="0"/>
              <a:t>В заголовках пакетов присутствует «ответственный хранитель»</a:t>
            </a:r>
          </a:p>
          <a:p>
            <a:r>
              <a:rPr lang="ru-RU" dirty="0" smtClean="0"/>
              <a:t>Идентификаторы не являются </a:t>
            </a:r>
            <a:r>
              <a:rPr lang="en-US" dirty="0" smtClean="0"/>
              <a:t>IP </a:t>
            </a:r>
            <a:r>
              <a:rPr lang="ru-RU" dirty="0" smtClean="0"/>
              <a:t>адресами</a:t>
            </a:r>
          </a:p>
          <a:p>
            <a:r>
              <a:rPr lang="ru-RU" dirty="0" smtClean="0"/>
              <a:t>Вопросы маршрутизации и контроля перегрузок -- открыты</a:t>
            </a:r>
            <a:endParaRPr lang="ru-RU" dirty="0"/>
          </a:p>
        </p:txBody>
      </p:sp>
      <p:pic>
        <p:nvPicPr>
          <p:cNvPr id="4098" name="Picture 2" descr="D:\lectures\фотография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323173"/>
            <a:ext cx="6120680" cy="253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47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Сокеты Беркли</a:t>
            </a:r>
            <a:endParaRPr lang="ru-RU" dirty="0"/>
          </a:p>
        </p:txBody>
      </p:sp>
      <p:pic>
        <p:nvPicPr>
          <p:cNvPr id="4098" name="Picture 2" descr="\\VBOXSVR\kirill\qq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4" y="1412776"/>
            <a:ext cx="8010601" cy="289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457654" y="4437112"/>
            <a:ext cx="8229600" cy="216024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ru-RU" sz="4500" dirty="0" smtClean="0"/>
              <a:t>На сегодняшний день</a:t>
            </a:r>
            <a:endParaRPr lang="en-US" sz="4500" dirty="0" smtClean="0"/>
          </a:p>
          <a:p>
            <a:r>
              <a:rPr lang="ru-RU" dirty="0" smtClean="0"/>
              <a:t>Интерфейс, абстрагирующий приложения от сетевой системы</a:t>
            </a:r>
          </a:p>
          <a:p>
            <a:r>
              <a:rPr lang="ru-RU" dirty="0" smtClean="0"/>
              <a:t>Работа без установления соединения (</a:t>
            </a:r>
            <a:r>
              <a:rPr lang="en-US" dirty="0" err="1" smtClean="0"/>
              <a:t>SentTo</a:t>
            </a:r>
            <a:r>
              <a:rPr lang="en-US" dirty="0" smtClean="0"/>
              <a:t>, </a:t>
            </a:r>
            <a:r>
              <a:rPr lang="en-US" dirty="0" err="1" smtClean="0"/>
              <a:t>ReceiveFrom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smtClean="0"/>
              <a:t>Stream Control Transmission Protocol (RFC4960)– </a:t>
            </a:r>
            <a:r>
              <a:rPr lang="ru-RU" dirty="0" smtClean="0"/>
              <a:t>протокол, обслуживающий группы потоков (</a:t>
            </a:r>
            <a:r>
              <a:rPr lang="en-US" dirty="0" smtClean="0"/>
              <a:t>web-</a:t>
            </a:r>
            <a:r>
              <a:rPr lang="ru-RU" dirty="0" smtClean="0"/>
              <a:t>браузеры) – расширение </a:t>
            </a:r>
            <a:r>
              <a:rPr lang="en-US" dirty="0" smtClean="0"/>
              <a:t>socket-API</a:t>
            </a:r>
          </a:p>
        </p:txBody>
      </p:sp>
    </p:spTree>
    <p:extLst>
      <p:ext uri="{BB962C8B-B14F-4D97-AF65-F5344CB8AC3E}">
        <p14:creationId xmlns:p14="http://schemas.microsoft.com/office/powerpoint/2010/main" val="332850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Адресация на транспортном уровне</a:t>
            </a:r>
            <a:endParaRPr lang="ru-RU" dirty="0"/>
          </a:p>
        </p:txBody>
      </p:sp>
      <p:pic>
        <p:nvPicPr>
          <p:cNvPr id="5122" name="Picture 2" descr="\\VBOXSVR\kirill\qa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9"/>
            <a:ext cx="3689970" cy="23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\\VBOXSVR\kirill\qaaa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40769"/>
            <a:ext cx="3607784" cy="22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457654" y="4005064"/>
            <a:ext cx="8229600" cy="259228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Выделенные порты для отдельных сервисов (</a:t>
            </a:r>
            <a:r>
              <a:rPr lang="en-US" i="1" dirty="0" smtClean="0"/>
              <a:t>cat /</a:t>
            </a:r>
            <a:r>
              <a:rPr lang="en-US" i="1" dirty="0" err="1" smtClean="0"/>
              <a:t>etc</a:t>
            </a:r>
            <a:r>
              <a:rPr lang="en-US" i="1" dirty="0" smtClean="0"/>
              <a:t>/services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 smtClean="0"/>
              <a:t>Если номера портов неизвестны – используется выделенное соединение для сопоставления (</a:t>
            </a:r>
            <a:r>
              <a:rPr lang="en-US" dirty="0" smtClean="0"/>
              <a:t>Bit-Torrent</a:t>
            </a:r>
            <a:r>
              <a:rPr lang="ru-RU" dirty="0" smtClean="0"/>
              <a:t>)</a:t>
            </a:r>
            <a:r>
              <a:rPr lang="en-US" dirty="0" smtClean="0"/>
              <a:t> – </a:t>
            </a:r>
            <a:r>
              <a:rPr lang="ru-RU" dirty="0" smtClean="0"/>
              <a:t>аналог телефонной справочной</a:t>
            </a:r>
          </a:p>
          <a:p>
            <a:r>
              <a:rPr lang="ru-RU" dirty="0" smtClean="0"/>
              <a:t>Протокол начального соединения (справа) выполняет роль «справочного номера»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964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Установление соединения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187220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ru-RU" dirty="0" smtClean="0"/>
              <a:t>В чем проблема?</a:t>
            </a:r>
          </a:p>
          <a:p>
            <a:r>
              <a:rPr lang="ru-RU" dirty="0" smtClean="0"/>
              <a:t>Потеря сообщения</a:t>
            </a:r>
          </a:p>
          <a:p>
            <a:r>
              <a:rPr lang="ru-RU" dirty="0" smtClean="0"/>
              <a:t>Дублирование сообщения (обрыв маршрута, приход пакетов в неверном порядке)</a:t>
            </a:r>
          </a:p>
          <a:p>
            <a:r>
              <a:rPr lang="ru-RU" dirty="0" smtClean="0"/>
              <a:t>Приход сообщения тогда, когда оно кажется точно потерянным (Одноразовые адреса? Порядковые номера? Как долго их хранить?)</a:t>
            </a:r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609600" y="3068960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ru-RU" dirty="0" smtClean="0"/>
              <a:t>Требования к протоколам</a:t>
            </a:r>
          </a:p>
          <a:p>
            <a:r>
              <a:rPr lang="ru-RU" dirty="0" smtClean="0"/>
              <a:t>Эффективная работа в штатных ситуациях</a:t>
            </a:r>
          </a:p>
          <a:p>
            <a:r>
              <a:rPr lang="ru-RU" dirty="0" smtClean="0"/>
              <a:t>Корректная обработка «нештатных» ситуаций</a:t>
            </a:r>
          </a:p>
          <a:p>
            <a:r>
              <a:rPr lang="ru-RU" dirty="0" smtClean="0"/>
              <a:t>Отсутствие знаний о работе сетевого уровня и свойств сети</a:t>
            </a:r>
          </a:p>
          <a:p>
            <a:r>
              <a:rPr lang="ru-RU" dirty="0" smtClean="0"/>
              <a:t>Все, что есть: ограничение времени жизни пакета на сетевом уровне</a:t>
            </a:r>
          </a:p>
          <a:p>
            <a:pPr lvl="1"/>
            <a:r>
              <a:rPr lang="ru-RU" dirty="0" smtClean="0"/>
              <a:t>Проектирование сети с ограничением</a:t>
            </a:r>
          </a:p>
          <a:p>
            <a:pPr lvl="1"/>
            <a:r>
              <a:rPr lang="ru-RU" dirty="0" smtClean="0"/>
              <a:t>Помещение </a:t>
            </a:r>
            <a:r>
              <a:rPr lang="ru-RU" u="sng" dirty="0" smtClean="0"/>
              <a:t>счетчика транзитных участков</a:t>
            </a:r>
            <a:endParaRPr lang="ru-RU" dirty="0"/>
          </a:p>
          <a:p>
            <a:pPr lvl="1"/>
            <a:r>
              <a:rPr lang="ru-RU" dirty="0" smtClean="0"/>
              <a:t>Метки времени (синхронизация?)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98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Ограничение времени жизни пакета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ru-RU" dirty="0" smtClean="0"/>
                  <a:t>Необходима гарантия не только того, что пакет «мертв», но и что все его подтверждения также «мертвы»</a:t>
                </a:r>
              </a:p>
              <a:p>
                <a:r>
                  <a:rPr lang="ru-RU" dirty="0" smtClean="0"/>
                  <a:t>Вводится период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ru-RU" dirty="0" smtClean="0"/>
                  <a:t>, гарантированно превышающий время жизни пакета</a:t>
                </a:r>
              </a:p>
              <a:p>
                <a:r>
                  <a:rPr lang="ru-RU" dirty="0" smtClean="0"/>
                  <a:t>При ограниченном времени жизни существует надёжный способ отброса дубликатов</a:t>
                </a:r>
              </a:p>
              <a:p>
                <a:pPr lvl="1"/>
                <a:r>
                  <a:rPr lang="ru-RU" dirty="0" smtClean="0"/>
                  <a:t>Присвоение последовательных номеров пакетам</a:t>
                </a:r>
              </a:p>
              <a:p>
                <a:pPr lvl="1"/>
                <a:r>
                  <a:rPr lang="ru-RU" dirty="0" smtClean="0"/>
                  <a:t>Номера «проворачиваются» не меньше, чем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ru-RU" dirty="0" smtClean="0"/>
                  <a:t>После перезагрузки система неактивна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ru-RU" dirty="0" smtClean="0"/>
                  <a:t>секунд, или</a:t>
                </a:r>
              </a:p>
              <a:p>
                <a:pPr lvl="1"/>
                <a:r>
                  <a:rPr lang="ru-RU" dirty="0" smtClean="0"/>
                  <a:t>Использование младших </a:t>
                </a:r>
                <a:r>
                  <a:rPr lang="en-US" dirty="0" smtClean="0"/>
                  <a:t>k</a:t>
                </a:r>
                <a:r>
                  <a:rPr lang="ru-RU" dirty="0" smtClean="0"/>
                  <a:t>-бит системного времени для номера сегмента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 r="-9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66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Запрещенные области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Часы – двоичный счетчик, увеличивающийся равномерно</a:t>
            </a:r>
          </a:p>
          <a:p>
            <a:r>
              <a:rPr lang="ru-RU" dirty="0" smtClean="0"/>
              <a:t>Часы продолжают идти при «зависании» узла</a:t>
            </a:r>
          </a:p>
          <a:p>
            <a:r>
              <a:rPr lang="ru-RU" dirty="0" smtClean="0"/>
              <a:t>Запретная зона: в какой момент времени определенные номера являются недействительными</a:t>
            </a:r>
          </a:p>
          <a:p>
            <a:r>
              <a:rPr lang="ru-RU" dirty="0" smtClean="0"/>
              <a:t>Быстрая посылка – кривая роста начальных номеров «</a:t>
            </a:r>
            <a:r>
              <a:rPr lang="ru-RU" dirty="0" err="1" smtClean="0"/>
              <a:t>положе</a:t>
            </a:r>
            <a:r>
              <a:rPr lang="ru-RU" dirty="0" smtClean="0"/>
              <a:t>» кривой роста фактических номеров</a:t>
            </a:r>
          </a:p>
          <a:p>
            <a:r>
              <a:rPr lang="ru-RU" dirty="0" smtClean="0"/>
              <a:t>Решение – тройное рукопожатие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146" name="Picture 2" descr="\\VBOXSVR\kirill\zx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22" y="3762003"/>
            <a:ext cx="7299485" cy="309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6147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1446</Words>
  <Application>Microsoft Office PowerPoint</Application>
  <PresentationFormat>Экран (4:3)</PresentationFormat>
  <Paragraphs>218</Paragraphs>
  <Slides>40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Транспортный уровень</vt:lpstr>
      <vt:lpstr>Транспортные сервисы</vt:lpstr>
      <vt:lpstr>Интерфейс сервиса с установлением соединения</vt:lpstr>
      <vt:lpstr>Сложности реализации</vt:lpstr>
      <vt:lpstr>Сокеты Беркли</vt:lpstr>
      <vt:lpstr>Адресация на транспортном уровне</vt:lpstr>
      <vt:lpstr>Установление соединения</vt:lpstr>
      <vt:lpstr>Ограничение времени жизни пакета</vt:lpstr>
      <vt:lpstr>Запрещенные области</vt:lpstr>
      <vt:lpstr>Тройное рукопожатие</vt:lpstr>
      <vt:lpstr>Разрыв соединения</vt:lpstr>
      <vt:lpstr>Разрыв соединения</vt:lpstr>
      <vt:lpstr>Разрыв соединения</vt:lpstr>
      <vt:lpstr>Контроль ошибок и управление потоком данных</vt:lpstr>
      <vt:lpstr>Организация потока данных</vt:lpstr>
      <vt:lpstr>Пример управления окном</vt:lpstr>
      <vt:lpstr>Как управлять окном? (Belsnes, 1975)</vt:lpstr>
      <vt:lpstr>Мультиплексирование</vt:lpstr>
      <vt:lpstr>Восстановление после сбоев</vt:lpstr>
      <vt:lpstr>Контроль перегрузки –требования</vt:lpstr>
      <vt:lpstr>Равнодоступность по максиминному критерию</vt:lpstr>
      <vt:lpstr>Сходимость</vt:lpstr>
      <vt:lpstr>Регулирование скорости отправки</vt:lpstr>
      <vt:lpstr>Регулирование скорости отправки</vt:lpstr>
      <vt:lpstr>Сигналы контроля насыщения</vt:lpstr>
      <vt:lpstr>Additive Increase Multiplicative Decrease</vt:lpstr>
      <vt:lpstr>Проблемы в беспроводных сетях</vt:lpstr>
      <vt:lpstr>Протокол TCP: требования</vt:lpstr>
      <vt:lpstr>Заголовок TCP</vt:lpstr>
      <vt:lpstr>Установка соединения в TCP</vt:lpstr>
      <vt:lpstr>Состояния соединения CP</vt:lpstr>
      <vt:lpstr>Модель управления TCP-соединением</vt:lpstr>
      <vt:lpstr>Скользящее окно TCP</vt:lpstr>
      <vt:lpstr>Борьба с перегрузкой </vt:lpstr>
      <vt:lpstr>Управление таймерами TCP</vt:lpstr>
      <vt:lpstr>Особенности реализаций TCP</vt:lpstr>
      <vt:lpstr>Вопросы производительности сетей</vt:lpstr>
      <vt:lpstr>Протяженные и быстрые линии</vt:lpstr>
      <vt:lpstr>DTN</vt:lpstr>
      <vt:lpstr>Протокол Bundle RFC 5050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Транспортный уровень</dc:title>
  <dc:creator>Kirill</dc:creator>
  <cp:lastModifiedBy>Kirill</cp:lastModifiedBy>
  <cp:revision>49</cp:revision>
  <dcterms:created xsi:type="dcterms:W3CDTF">2013-04-02T08:10:53Z</dcterms:created>
  <dcterms:modified xsi:type="dcterms:W3CDTF">2013-04-16T09:05:14Z</dcterms:modified>
</cp:coreProperties>
</file>